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27"/>
  </p:notesMasterIdLst>
  <p:sldIdLst>
    <p:sldId id="256" r:id="rId2"/>
    <p:sldId id="275" r:id="rId3"/>
    <p:sldId id="277" r:id="rId4"/>
    <p:sldId id="278" r:id="rId5"/>
    <p:sldId id="272" r:id="rId6"/>
    <p:sldId id="260" r:id="rId7"/>
    <p:sldId id="261" r:id="rId8"/>
    <p:sldId id="273" r:id="rId9"/>
    <p:sldId id="274" r:id="rId10"/>
    <p:sldId id="262" r:id="rId11"/>
    <p:sldId id="276" r:id="rId12"/>
    <p:sldId id="280" r:id="rId13"/>
    <p:sldId id="264" r:id="rId14"/>
    <p:sldId id="265" r:id="rId15"/>
    <p:sldId id="266" r:id="rId16"/>
    <p:sldId id="279" r:id="rId17"/>
    <p:sldId id="267" r:id="rId18"/>
    <p:sldId id="268" r:id="rId19"/>
    <p:sldId id="269" r:id="rId20"/>
    <p:sldId id="270" r:id="rId21"/>
    <p:sldId id="281" r:id="rId22"/>
    <p:sldId id="282" r:id="rId23"/>
    <p:sldId id="271" r:id="rId24"/>
    <p:sldId id="283" r:id="rId25"/>
    <p:sldId id="25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2015.09.02.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005D3-2C10-4DEE-B933-9046B9A3F61D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8768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2015.09.02.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956376" cy="3888432"/>
          </a:xfrm>
        </p:spPr>
        <p:txBody>
          <a:bodyPr/>
          <a:lstStyle/>
          <a:p>
            <a:r>
              <a:rPr lang="hu-HU" sz="2000" dirty="0"/>
              <a:t>A vízgyűjtő-gazdálkodási tervezés mezőgazdasággal, erdészettel, halgazdálkodással kapcsolatos eredményei, az intézkedések programja -</a:t>
            </a:r>
            <a:br>
              <a:rPr lang="hu-HU" sz="2000" dirty="0"/>
            </a:br>
            <a:r>
              <a:rPr lang="hu-HU" sz="2000" dirty="0"/>
              <a:t>Vizek mennyiség védelme, vízhasznosítás, </a:t>
            </a:r>
            <a:r>
              <a:rPr lang="hu-HU" sz="2000" dirty="0" smtClean="0"/>
              <a:t>belvízgazdálkodás </a:t>
            </a:r>
            <a:br>
              <a:rPr lang="hu-HU" sz="2000" dirty="0" smtClean="0"/>
            </a:b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i="1" dirty="0" smtClean="0">
                <a:solidFill>
                  <a:prstClr val="white"/>
                </a:solidFill>
              </a:rPr>
              <a:t>ORSZÁGOS </a:t>
            </a:r>
            <a:r>
              <a:rPr lang="hu-HU" sz="2000" i="1" dirty="0" smtClean="0">
                <a:solidFill>
                  <a:prstClr val="white"/>
                </a:solidFill>
              </a:rPr>
              <a:t>FÓRUM - 2015 szeptember 2.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2400" dirty="0" smtClean="0"/>
              <a:t>Az </a:t>
            </a:r>
            <a:r>
              <a:rPr lang="hu-HU" sz="2400" dirty="0"/>
              <a:t>agráriumot érintő </a:t>
            </a:r>
            <a:r>
              <a:rPr lang="hu-HU" sz="2400" dirty="0" err="1"/>
              <a:t>vízárpolitikai</a:t>
            </a:r>
            <a:r>
              <a:rPr lang="hu-HU" sz="2400" dirty="0"/>
              <a:t> és egyéb gazdaság-szabályozási </a:t>
            </a:r>
            <a:r>
              <a:rPr lang="hu-HU" sz="2400" dirty="0" smtClean="0"/>
              <a:t>javaslatok</a:t>
            </a:r>
            <a:br>
              <a:rPr lang="hu-HU" sz="2400" dirty="0" smtClean="0"/>
            </a:br>
            <a:r>
              <a:rPr lang="hu-HU" sz="2400" dirty="0"/>
              <a:t/>
            </a:r>
            <a:br>
              <a:rPr lang="hu-HU" sz="2400" dirty="0"/>
            </a:br>
            <a:r>
              <a:rPr lang="hu-HU" sz="2000" b="0" dirty="0" smtClean="0"/>
              <a:t>Ungvári </a:t>
            </a:r>
            <a:r>
              <a:rPr lang="hu-HU" sz="2000" b="0" dirty="0" smtClean="0"/>
              <a:t>Gábor, Rákosi Judit</a:t>
            </a:r>
            <a:endParaRPr lang="hu-HU" sz="2000" b="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70361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ovf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696011" cy="936104"/>
          </a:xfrm>
        </p:spPr>
        <p:txBody>
          <a:bodyPr/>
          <a:lstStyle/>
          <a:p>
            <a:r>
              <a:rPr lang="hu-HU" dirty="0" smtClean="0"/>
              <a:t>Az öntözési díj megfizethetősége VKJ nélkül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hu-HU" sz="8000" dirty="0" smtClean="0"/>
              <a:t>A </a:t>
            </a:r>
            <a:r>
              <a:rPr lang="hu-HU" sz="8000" dirty="0"/>
              <a:t>vízszolgáltatás ára, </a:t>
            </a:r>
            <a:r>
              <a:rPr lang="hu-HU" sz="8000" dirty="0" smtClean="0"/>
              <a:t>és a </a:t>
            </a:r>
            <a:r>
              <a:rPr lang="hu-HU" sz="8000" dirty="0"/>
              <a:t>vízszolgáltatás költségének részaránya a termelési költségekben jelentős </a:t>
            </a:r>
            <a:r>
              <a:rPr lang="hu-HU" sz="8000" dirty="0" smtClean="0"/>
              <a:t>eltéréseket mutat</a:t>
            </a:r>
          </a:p>
          <a:p>
            <a:r>
              <a:rPr lang="hu-HU" sz="8000" dirty="0" smtClean="0"/>
              <a:t>Vízszolgáltatási </a:t>
            </a:r>
            <a:r>
              <a:rPr lang="hu-HU" sz="8000" dirty="0"/>
              <a:t>díj </a:t>
            </a:r>
            <a:r>
              <a:rPr lang="hu-HU" sz="8000" dirty="0" smtClean="0"/>
              <a:t>átlagosan </a:t>
            </a:r>
            <a:r>
              <a:rPr lang="hu-HU" sz="8000" dirty="0"/>
              <a:t>5-7 Ft/m3 díj </a:t>
            </a:r>
            <a:endParaRPr lang="hu-HU" sz="8000" dirty="0" smtClean="0"/>
          </a:p>
          <a:p>
            <a:pPr lvl="1"/>
            <a:r>
              <a:rPr lang="hu-HU" sz="7600" dirty="0" smtClean="0"/>
              <a:t>szélsőértékei</a:t>
            </a:r>
            <a:r>
              <a:rPr lang="hu-HU" sz="7600" dirty="0"/>
              <a:t>: 1-3 Ft/m3-től </a:t>
            </a:r>
            <a:r>
              <a:rPr lang="hu-HU" sz="7600" dirty="0" smtClean="0"/>
              <a:t>20-25Ft/m3-ig</a:t>
            </a:r>
            <a:endParaRPr lang="hu-HU" sz="7200" dirty="0" smtClean="0"/>
          </a:p>
          <a:p>
            <a:r>
              <a:rPr lang="hu-HU" sz="8000" dirty="0" smtClean="0"/>
              <a:t>Területre vetítve: 2-7 ezer Ft/hektár</a:t>
            </a:r>
          </a:p>
          <a:p>
            <a:r>
              <a:rPr lang="hu-HU" sz="8000" dirty="0" smtClean="0"/>
              <a:t> </a:t>
            </a:r>
            <a:r>
              <a:rPr lang="hu-HU" sz="8000" dirty="0"/>
              <a:t>A</a:t>
            </a:r>
            <a:r>
              <a:rPr lang="hu-HU" sz="8000" dirty="0" smtClean="0"/>
              <a:t>z öntözőberendezések üzemeltetési költsége átlagosan 80-120 ezer Ft/hektár</a:t>
            </a:r>
          </a:p>
          <a:p>
            <a:r>
              <a:rPr lang="hu-HU" sz="8000" dirty="0" smtClean="0"/>
              <a:t>Az öntözési díj  az öntözés teljes költségének 2-8%-a</a:t>
            </a:r>
          </a:p>
          <a:p>
            <a:endParaRPr lang="hu-HU" sz="8000" dirty="0" smtClean="0"/>
          </a:p>
          <a:p>
            <a:r>
              <a:rPr lang="hu-HU" sz="8000" dirty="0" smtClean="0"/>
              <a:t>Technológiába integráltan megéri öntözni, de a feltételes öntözés gazdaságilag nem megtérülő</a:t>
            </a:r>
          </a:p>
          <a:p>
            <a:r>
              <a:rPr lang="hu-HU" sz="8000" dirty="0" smtClean="0"/>
              <a:t>Az öntözés </a:t>
            </a:r>
            <a:r>
              <a:rPr lang="hu-HU" sz="8000" dirty="0" err="1" smtClean="0"/>
              <a:t>átstruktúrálása</a:t>
            </a:r>
            <a:r>
              <a:rPr lang="hu-HU" sz="8000" dirty="0"/>
              <a:t> </a:t>
            </a:r>
            <a:r>
              <a:rPr lang="hu-HU" sz="8000" dirty="0" smtClean="0"/>
              <a:t>elsősorban </a:t>
            </a:r>
            <a:r>
              <a:rPr lang="hu-HU" sz="8000" dirty="0" smtClean="0"/>
              <a:t>(mező)gazdasági </a:t>
            </a:r>
            <a:r>
              <a:rPr lang="hu-HU" sz="8000" dirty="0" smtClean="0"/>
              <a:t>érdek. </a:t>
            </a:r>
          </a:p>
          <a:p>
            <a:r>
              <a:rPr lang="hu-HU" sz="8000" dirty="0" smtClean="0"/>
              <a:t>Konfliktus a VGT szemlélettel – mivel a készletek korlátosak, de a hatékony készletfelhasználás saját érdekünk.</a:t>
            </a:r>
          </a:p>
          <a:p>
            <a:endParaRPr lang="hu-HU" sz="8000" dirty="0"/>
          </a:p>
          <a:p>
            <a:endParaRPr lang="hu-HU" sz="8000" dirty="0"/>
          </a:p>
          <a:p>
            <a:r>
              <a:rPr lang="hu-HU" sz="6400" dirty="0" smtClean="0"/>
              <a:t>Alapadatok</a:t>
            </a:r>
            <a:r>
              <a:rPr lang="hu-HU" sz="6400" dirty="0"/>
              <a:t>: Vízhasználat és öntözésfejlesztés a magyar mezőgazdaságban Agrárgazdasági Kutató Intézet 2011</a:t>
            </a:r>
          </a:p>
          <a:p>
            <a:endParaRPr lang="hu-HU" sz="8000" dirty="0"/>
          </a:p>
          <a:p>
            <a:pPr marL="0" indent="0">
              <a:buNone/>
            </a:pPr>
            <a:endParaRPr lang="hu-HU" sz="9600" dirty="0" smtClean="0"/>
          </a:p>
          <a:p>
            <a:endParaRPr lang="hu-HU" sz="9600" dirty="0" smtClean="0"/>
          </a:p>
          <a:p>
            <a:endParaRPr lang="hu-HU" sz="9600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334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VKJ és A Vízszolgáltatás Díjának együttes Hatása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1"/>
          </a:xfrm>
        </p:spPr>
        <p:txBody>
          <a:bodyPr>
            <a:normAutofit fontScale="55000" lnSpcReduction="20000"/>
          </a:bodyPr>
          <a:lstStyle/>
          <a:p>
            <a:r>
              <a:rPr lang="hu-HU" sz="2400" dirty="0" smtClean="0"/>
              <a:t>A fajlagos költségek nagyon jelentősen szórnak – nem általánosítható</a:t>
            </a:r>
          </a:p>
          <a:p>
            <a:r>
              <a:rPr lang="hu-HU" sz="2400" dirty="0" smtClean="0"/>
              <a:t>A fajta választás, az adottságok és a termesztés technológiája a döntő faktor a teher nagyságában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74" y="2055204"/>
            <a:ext cx="8257026" cy="470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8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194"/>
            <a:ext cx="6296025" cy="994172"/>
          </a:xfrm>
        </p:spPr>
        <p:txBody>
          <a:bodyPr>
            <a:normAutofit/>
          </a:bodyPr>
          <a:lstStyle/>
          <a:p>
            <a:r>
              <a:rPr lang="hu-HU" sz="2000" dirty="0" smtClean="0"/>
              <a:t>Javaslat a Mezőgazdasági vízszolgáltatás díjpolitikájára</a:t>
            </a: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338044"/>
            <a:ext cx="8496944" cy="4935670"/>
          </a:xfrm>
        </p:spPr>
        <p:txBody>
          <a:bodyPr>
            <a:noAutofit/>
          </a:bodyPr>
          <a:lstStyle/>
          <a:p>
            <a:r>
              <a:rPr lang="hu-HU" sz="2000" b="1" dirty="0" smtClean="0"/>
              <a:t>A mezőgazdasági vízszolgáltatás árazása a </a:t>
            </a:r>
            <a:r>
              <a:rPr lang="hu-HU" sz="2000" b="1" dirty="0"/>
              <a:t>jelenlegi 115/2014. (IV. 3.) Korm. </a:t>
            </a:r>
            <a:r>
              <a:rPr lang="hu-HU" sz="2000" b="1" dirty="0" smtClean="0"/>
              <a:t>Rendelet módosításával</a:t>
            </a:r>
            <a:endParaRPr lang="hu-HU" sz="2000" dirty="0" smtClean="0"/>
          </a:p>
          <a:p>
            <a:pPr lvl="1"/>
            <a:r>
              <a:rPr lang="hu-HU" sz="1800" dirty="0" smtClean="0"/>
              <a:t>Mennyiség arányos költségfelosztás – használó fizet</a:t>
            </a:r>
          </a:p>
          <a:p>
            <a:pPr lvl="1"/>
            <a:r>
              <a:rPr lang="hu-HU" sz="1800" dirty="0" smtClean="0"/>
              <a:t>A közérdekű vízhasználatokra eső finanszírozási hányadot a központi költségvetésnek kell állnia. (</a:t>
            </a:r>
            <a:r>
              <a:rPr lang="hu-HU" sz="1800" dirty="0" err="1" smtClean="0"/>
              <a:t>Pl</a:t>
            </a:r>
            <a:r>
              <a:rPr lang="hu-HU" sz="1800" dirty="0"/>
              <a:t> vízpótlás </a:t>
            </a:r>
            <a:r>
              <a:rPr lang="hu-HU" sz="1800" dirty="0" smtClean="0"/>
              <a:t>a jó ökológiai állapot érdekében,)</a:t>
            </a:r>
          </a:p>
          <a:p>
            <a:pPr lvl="1"/>
            <a:r>
              <a:rPr lang="hu-HU" sz="1800" dirty="0" smtClean="0"/>
              <a:t>Az infrastruktúra fenntartása során nevesített </a:t>
            </a:r>
            <a:r>
              <a:rPr lang="hu-HU" sz="1800" dirty="0"/>
              <a:t>állami finanszírozás, ha használói hozzájárulás is </a:t>
            </a:r>
            <a:r>
              <a:rPr lang="hu-HU" sz="1800" dirty="0" smtClean="0"/>
              <a:t>történik</a:t>
            </a:r>
          </a:p>
          <a:p>
            <a:endParaRPr lang="hu-HU" sz="2000" dirty="0" smtClean="0"/>
          </a:p>
          <a:p>
            <a:endParaRPr lang="hu-HU" sz="2000" dirty="0"/>
          </a:p>
          <a:p>
            <a:endParaRPr lang="hu-HU" sz="2000" dirty="0" smtClean="0"/>
          </a:p>
          <a:p>
            <a:endParaRPr lang="hu-HU" sz="2000" dirty="0"/>
          </a:p>
          <a:p>
            <a:endParaRPr lang="hu-HU" sz="2000" dirty="0" smtClean="0"/>
          </a:p>
          <a:p>
            <a:endParaRPr lang="hu-HU" sz="2000" dirty="0"/>
          </a:p>
          <a:p>
            <a:r>
              <a:rPr lang="hu-HU" sz="2000" dirty="0" smtClean="0"/>
              <a:t>Új </a:t>
            </a:r>
            <a:r>
              <a:rPr lang="hu-HU" sz="2000" dirty="0" smtClean="0"/>
              <a:t>érdekvédelmi feladatok</a:t>
            </a:r>
            <a:r>
              <a:rPr lang="hu-HU" sz="2000" dirty="0" smtClean="0"/>
              <a:t>:</a:t>
            </a:r>
            <a:endParaRPr lang="hu-HU" sz="2000" dirty="0"/>
          </a:p>
          <a:p>
            <a:pPr lvl="1"/>
            <a:r>
              <a:rPr lang="hu-HU" sz="1800" dirty="0" smtClean="0"/>
              <a:t>A szolgáltatási díjak, a szolgáltatás hatékonyságának felügyelete, </a:t>
            </a:r>
            <a:endParaRPr lang="hu-HU" sz="1800" dirty="0"/>
          </a:p>
          <a:p>
            <a:pPr lvl="1"/>
            <a:r>
              <a:rPr lang="hu-HU" sz="1800" dirty="0" smtClean="0"/>
              <a:t>Az infrastruktúra-társfinanszírozás </a:t>
            </a:r>
            <a:r>
              <a:rPr lang="hu-HU" sz="1800" dirty="0" smtClean="0"/>
              <a:t>megvalósulásának ellenőrzése</a:t>
            </a:r>
            <a:endParaRPr lang="hu-HU" sz="1800" dirty="0"/>
          </a:p>
          <a:p>
            <a:pPr lvl="1"/>
            <a:endParaRPr lang="hu-HU" sz="18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12</a:t>
            </a:fld>
            <a:endParaRPr lang="hu-HU"/>
          </a:p>
        </p:txBody>
      </p:sp>
      <p:grpSp>
        <p:nvGrpSpPr>
          <p:cNvPr id="9" name="Csoportba foglalás 8"/>
          <p:cNvGrpSpPr/>
          <p:nvPr/>
        </p:nvGrpSpPr>
        <p:grpSpPr>
          <a:xfrm>
            <a:off x="3769388" y="3568824"/>
            <a:ext cx="5424119" cy="2546053"/>
            <a:chOff x="3826631" y="4509121"/>
            <a:chExt cx="5424119" cy="2546053"/>
          </a:xfrm>
        </p:grpSpPr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26631" y="4509121"/>
              <a:ext cx="5317369" cy="2348880"/>
            </a:xfrm>
            <a:prstGeom prst="rect">
              <a:avLst/>
            </a:prstGeom>
          </p:spPr>
        </p:pic>
        <p:sp>
          <p:nvSpPr>
            <p:cNvPr id="8" name="Szövegdoboz 7"/>
            <p:cNvSpPr txBox="1"/>
            <p:nvPr/>
          </p:nvSpPr>
          <p:spPr>
            <a:xfrm>
              <a:off x="6103735" y="6808953"/>
              <a:ext cx="31470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/>
                <a:t>Forrás: Vízgazdálkodási évkönyv, KÖTIVIZIG, 2013.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152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előadás témái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A Víz Keretirányelv és a VGT </a:t>
            </a:r>
          </a:p>
          <a:p>
            <a:r>
              <a:rPr lang="hu-HU" sz="2400" dirty="0" smtClean="0"/>
              <a:t>Mezőgazdasági vízszolgáltatás</a:t>
            </a:r>
          </a:p>
          <a:p>
            <a:r>
              <a:rPr lang="hu-HU" sz="2400" dirty="0" smtClean="0">
                <a:solidFill>
                  <a:srgbClr val="00B0F0"/>
                </a:solidFill>
              </a:rPr>
              <a:t>Vízkészlet-gazdálkodás</a:t>
            </a:r>
          </a:p>
          <a:p>
            <a:r>
              <a:rPr lang="hu-HU" sz="2400" dirty="0" smtClean="0"/>
              <a:t>Diffúz terhelés</a:t>
            </a:r>
          </a:p>
          <a:p>
            <a:pPr marL="0" indent="0">
              <a:buNone/>
            </a:pPr>
            <a:endParaRPr lang="hu-HU" sz="24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096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hu-HU" altLang="hu-HU" cap="none" smtClean="0"/>
              <a:t>VÍZKIVÉTELEK ÉRTÉKELÉSE</a:t>
            </a:r>
          </a:p>
        </p:txBody>
      </p:sp>
      <p:pic>
        <p:nvPicPr>
          <p:cNvPr id="33797" name="Picture 5" descr="FEV_vizkive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908050"/>
            <a:ext cx="8315325" cy="58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55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7" name="Tartalom helye 1"/>
          <p:cNvGraphicFramePr>
            <a:graphicFrameLocks noGrp="1"/>
          </p:cNvGraphicFramePr>
          <p:nvPr>
            <p:ph idx="1"/>
          </p:nvPr>
        </p:nvGraphicFramePr>
        <p:xfrm>
          <a:off x="0" y="1268413"/>
          <a:ext cx="5884863" cy="436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Chart" r:id="rId3" imgW="6800890" imgH="3952907" progId="Excel.Chart.8">
                  <p:embed/>
                </p:oleObj>
              </mc:Choice>
              <mc:Fallback>
                <p:oleObj name="Chart" r:id="rId3" imgW="6800890" imgH="3952907" progId="Excel.Chart.8">
                  <p:embed/>
                  <p:pic>
                    <p:nvPicPr>
                      <p:cNvPr id="0" name=""/>
                      <p:cNvPicPr>
                        <a:picLocks noGrp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8413"/>
                        <a:ext cx="5884863" cy="436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5292725" y="1392238"/>
            <a:ext cx="3671888" cy="4999037"/>
          </a:xfrm>
        </p:spPr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altLang="hu-HU" sz="2000" smtClean="0"/>
              <a:t>Ökológiai vízigény meghatározása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altLang="hu-HU" sz="2000" smtClean="0"/>
              <a:t>Hasznosítható készlet meghatározása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altLang="hu-HU" sz="2000" smtClean="0">
                <a:solidFill>
                  <a:srgbClr val="FF0000"/>
                </a:solidFill>
              </a:rPr>
              <a:t>Ha a vízkivételek nagyobbak, mint a hasznosítható készlet, akkor jelentős a vízhasználat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altLang="hu-HU" sz="2000" smtClean="0">
                <a:solidFill>
                  <a:srgbClr val="FF6600"/>
                </a:solidFill>
              </a:rPr>
              <a:t>Ha a vízkivételek elérik a hasznosítható készlet 90%-át, akkor fontos a vízhasználat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altLang="hu-HU" sz="2000" smtClean="0">
                <a:solidFill>
                  <a:srgbClr val="5F5F5F"/>
                </a:solidFill>
              </a:rPr>
              <a:t>Mesterséges csatornákon szabályozott a vízszolgáltatás, de a vízszállítás kapacitás függő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675" y="44450"/>
            <a:ext cx="4411663" cy="863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hu-HU" altLang="hu-HU" cap="none" smtClean="0"/>
              <a:t>VÍZKIVÉTELEK és KÉSZLETEK</a:t>
            </a:r>
            <a:br>
              <a:rPr lang="hu-HU" altLang="hu-HU" cap="none" smtClean="0"/>
            </a:br>
            <a:r>
              <a:rPr lang="hu-HU" altLang="hu-HU" cap="none" smtClean="0"/>
              <a:t>ÉRTÉKELÉSE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-180975" y="5362575"/>
            <a:ext cx="5689600" cy="122078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hu-HU" altLang="hu-HU"/>
              <a:t>	</a:t>
            </a:r>
            <a:r>
              <a:rPr lang="hu-HU" altLang="hu-HU" sz="1800" b="1"/>
              <a:t>68 víztesten vízkivételeket csökkenteni kell, 13-nál alig maradt kiadható készlet, 132-nél nincs készlet, 86 mesterségesnél az elégtelen kapacitások korlátozzák csak a vízellátást</a:t>
            </a:r>
          </a:p>
        </p:txBody>
      </p:sp>
    </p:spTree>
    <p:extLst>
      <p:ext uri="{BB962C8B-B14F-4D97-AF65-F5344CB8AC3E}">
        <p14:creationId xmlns:p14="http://schemas.microsoft.com/office/powerpoint/2010/main" val="210369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felszíni Készletek hasznosításának javítása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/>
              <a:t>Nem feltétlenül készlet hiány, hanem készlet allokációs </a:t>
            </a:r>
            <a:r>
              <a:rPr lang="hu-HU" dirty="0" smtClean="0"/>
              <a:t>probléma</a:t>
            </a:r>
          </a:p>
          <a:p>
            <a:pPr lvl="1"/>
            <a:r>
              <a:rPr lang="hu-HU" dirty="0" smtClean="0"/>
              <a:t>Nem ott és nem akkor áll rendelkezésre</a:t>
            </a:r>
            <a:endParaRPr lang="hu-HU" dirty="0"/>
          </a:p>
          <a:p>
            <a:pPr lvl="1"/>
            <a:r>
              <a:rPr lang="hu-HU" dirty="0"/>
              <a:t>Elkerülhető a VGT készletköltség </a:t>
            </a:r>
            <a:r>
              <a:rPr lang="hu-HU" dirty="0" smtClean="0"/>
              <a:t>megtérülésére vonatkozó elvárások érvényesítése</a:t>
            </a:r>
          </a:p>
          <a:p>
            <a:r>
              <a:rPr lang="hu-HU" dirty="0" smtClean="0"/>
              <a:t>A ténylegesen hasznosított mennyiség növelése érdekében:</a:t>
            </a:r>
          </a:p>
          <a:p>
            <a:pPr lvl="1"/>
            <a:r>
              <a:rPr lang="hu-HU" dirty="0" smtClean="0"/>
              <a:t>A lekötött, de nem hasznosított készletek csökkentése – ösztönzés vagy adminisztratív elvonás</a:t>
            </a:r>
          </a:p>
          <a:p>
            <a:pPr lvl="1"/>
            <a:r>
              <a:rPr lang="hu-HU" dirty="0" smtClean="0"/>
              <a:t>Illegális használatok visszaszorítása (felszín alatti is)</a:t>
            </a:r>
          </a:p>
          <a:p>
            <a:pPr lvl="1"/>
            <a:r>
              <a:rPr lang="hu-HU" dirty="0" smtClean="0"/>
              <a:t>Öntözés-technológiai fejlesztések támogatása (Vidékfejlesztési Program)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70273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5748" y="-57665"/>
            <a:ext cx="6944097" cy="994172"/>
          </a:xfrm>
        </p:spPr>
        <p:txBody>
          <a:bodyPr>
            <a:normAutofit/>
          </a:bodyPr>
          <a:lstStyle/>
          <a:p>
            <a:r>
              <a:rPr lang="hu-HU" dirty="0"/>
              <a:t>Felszíni készletek </a:t>
            </a:r>
            <a:r>
              <a:rPr lang="hu-HU" dirty="0" smtClean="0"/>
              <a:t>szezonálisan </a:t>
            </a:r>
            <a:r>
              <a:rPr lang="hu-HU" dirty="0"/>
              <a:t>kiegyenlítettebb </a:t>
            </a:r>
            <a:r>
              <a:rPr lang="hu-HU" dirty="0" smtClean="0"/>
              <a:t>használata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4426" y="1747838"/>
            <a:ext cx="7886700" cy="4777506"/>
          </a:xfrm>
        </p:spPr>
        <p:txBody>
          <a:bodyPr>
            <a:normAutofit fontScale="62500" lnSpcReduction="20000"/>
          </a:bodyPr>
          <a:lstStyle/>
          <a:p>
            <a:r>
              <a:rPr lang="hu-HU" dirty="0" smtClean="0"/>
              <a:t>A lekötés jelenleg a teljes öntözési időszakra az időszaki minimum készlet alapján történik. </a:t>
            </a:r>
          </a:p>
          <a:p>
            <a:r>
              <a:rPr lang="hu-HU" b="1" dirty="0" smtClean="0"/>
              <a:t>Javaslat: A Lekötési </a:t>
            </a:r>
            <a:r>
              <a:rPr lang="hu-HU" b="1" dirty="0"/>
              <a:t>időszak </a:t>
            </a:r>
            <a:r>
              <a:rPr lang="hu-HU" b="1" dirty="0" smtClean="0"/>
              <a:t>kettéosztása</a:t>
            </a:r>
          </a:p>
          <a:p>
            <a:pPr lvl="1"/>
            <a:r>
              <a:rPr lang="hu-HU" dirty="0" smtClean="0"/>
              <a:t>Nyári, vízhiányos </a:t>
            </a:r>
            <a:r>
              <a:rPr lang="hu-HU" dirty="0"/>
              <a:t>időszak </a:t>
            </a:r>
            <a:r>
              <a:rPr lang="hu-HU" dirty="0" smtClean="0"/>
              <a:t>elkülönítetten, </a:t>
            </a:r>
          </a:p>
          <a:p>
            <a:pPr lvl="1"/>
            <a:r>
              <a:rPr lang="hu-HU" dirty="0" smtClean="0"/>
              <a:t>Készlettel bővebben ellátott időszakban magasabb lekötési lehetőség</a:t>
            </a:r>
          </a:p>
          <a:p>
            <a:pPr lvl="1"/>
            <a:r>
              <a:rPr lang="hu-HU" b="1" dirty="0" smtClean="0"/>
              <a:t>Kedvezményes hozzáférés </a:t>
            </a:r>
            <a:r>
              <a:rPr lang="hu-HU" b="1" dirty="0"/>
              <a:t>lehetőségének kiterjesztése</a:t>
            </a:r>
            <a:r>
              <a:rPr lang="hu-HU" dirty="0"/>
              <a:t> a belvíz-védekezési időszakon </a:t>
            </a:r>
            <a:r>
              <a:rPr lang="hu-HU" dirty="0" smtClean="0"/>
              <a:t>túl is, </a:t>
            </a:r>
            <a:r>
              <a:rPr lang="hu-HU" b="1" dirty="0"/>
              <a:t>ha a szolgáltatónál többletköltséggel nem járó vízkivételre van lehetőség</a:t>
            </a:r>
            <a:r>
              <a:rPr lang="hu-HU" dirty="0"/>
              <a:t> és a tápláló vízfolyásban van szabad készlet</a:t>
            </a:r>
          </a:p>
          <a:p>
            <a:r>
              <a:rPr lang="hu-HU" b="1" dirty="0" smtClean="0"/>
              <a:t>Rugalmasság javítása: Lekötési </a:t>
            </a:r>
            <a:r>
              <a:rPr lang="hu-HU" b="1" dirty="0"/>
              <a:t>jogosultság forgalmazhatósága egy vízpótló </a:t>
            </a:r>
            <a:r>
              <a:rPr lang="hu-HU" b="1" dirty="0" smtClean="0"/>
              <a:t>rendszeren és egy lekötési időszakon belül</a:t>
            </a:r>
            <a:r>
              <a:rPr lang="hu-HU" dirty="0" smtClean="0"/>
              <a:t>, a már lekötéssel </a:t>
            </a:r>
            <a:r>
              <a:rPr lang="hu-HU" dirty="0"/>
              <a:t>rendelkezők </a:t>
            </a:r>
            <a:r>
              <a:rPr lang="hu-HU" dirty="0" smtClean="0"/>
              <a:t>között</a:t>
            </a:r>
          </a:p>
          <a:p>
            <a:pPr lvl="1"/>
            <a:r>
              <a:rPr lang="hu-HU" dirty="0" smtClean="0"/>
              <a:t>Megteremti az egyéni érdekeltséget a vízmegőrzésre (készlet bővítés)</a:t>
            </a:r>
          </a:p>
          <a:p>
            <a:r>
              <a:rPr lang="hu-HU" dirty="0" smtClean="0"/>
              <a:t>Ha az eddigi intézkedések nem elegendőek és/vagy jelentősen nőnek az igények akkor kell, hogy sor kerüljön a lekötési jogosultságok újra elosztására. 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255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előadás témái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A Víz Keretirányelv és a VGT </a:t>
            </a:r>
          </a:p>
          <a:p>
            <a:r>
              <a:rPr lang="hu-HU" sz="2400" dirty="0" smtClean="0"/>
              <a:t>Mezőgazdasági vízszolgáltatás</a:t>
            </a:r>
          </a:p>
          <a:p>
            <a:r>
              <a:rPr lang="hu-HU" sz="2400" dirty="0" smtClean="0"/>
              <a:t>Vízkészlet-gazdálkodás</a:t>
            </a:r>
          </a:p>
          <a:p>
            <a:r>
              <a:rPr lang="hu-HU" sz="2400" dirty="0" smtClean="0">
                <a:solidFill>
                  <a:srgbClr val="00B0F0"/>
                </a:solidFill>
              </a:rPr>
              <a:t>Diffúz terhelés (Belvíz)</a:t>
            </a:r>
            <a:endParaRPr lang="hu-HU" sz="2400" dirty="0" smtClean="0"/>
          </a:p>
          <a:p>
            <a:pPr marL="0" indent="0">
              <a:buNone/>
            </a:pPr>
            <a:endParaRPr lang="hu-HU" sz="24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111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Tartalom helye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60338" y="3740150"/>
            <a:ext cx="4462463" cy="3117850"/>
          </a:xfrm>
        </p:spPr>
      </p:pic>
      <p:sp>
        <p:nvSpPr>
          <p:cNvPr id="4" name="Cím 3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hu-HU" altLang="hu-HU" cap="none" smtClean="0"/>
              <a:t>Tápanyagterhelés hatáselemzése modellezéssel</a:t>
            </a:r>
          </a:p>
        </p:txBody>
      </p:sp>
      <p:pic>
        <p:nvPicPr>
          <p:cNvPr id="28677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268413"/>
            <a:ext cx="5462588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 helye 2"/>
          <p:cNvSpPr>
            <a:spLocks/>
          </p:cNvSpPr>
          <p:nvPr/>
        </p:nvSpPr>
        <p:spPr bwMode="auto">
          <a:xfrm>
            <a:off x="4462463" y="4722813"/>
            <a:ext cx="4357687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lnSpc>
                <a:spcPct val="80000"/>
              </a:lnSpc>
            </a:pPr>
            <a:r>
              <a:rPr lang="hu-HU" altLang="hu-HU" sz="2000" b="1"/>
              <a:t>Nitrát diffúz szennyezés uralkodóan a talajvizen keresztül közvetetten terheli a felszíni vizeket</a:t>
            </a:r>
          </a:p>
          <a:p>
            <a:pPr defTabSz="914400">
              <a:lnSpc>
                <a:spcPct val="80000"/>
              </a:lnSpc>
            </a:pPr>
            <a:r>
              <a:rPr lang="hu-HU" altLang="hu-HU" sz="2000" b="1"/>
              <a:t>Foszfor szennyezésben kicsit nagyobb a belterületi pontszerű és diffúz források aránya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79388" y="3740150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hu-HU" altLang="hu-HU" sz="1800" b="1">
                <a:solidFill>
                  <a:schemeClr val="accent2"/>
                </a:solidFill>
              </a:rPr>
              <a:t>foszfor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462463" y="1435100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hu-HU" altLang="hu-HU" sz="1800" b="1">
                <a:solidFill>
                  <a:schemeClr val="folHlink"/>
                </a:solidFill>
              </a:rPr>
              <a:t>nitrát</a:t>
            </a:r>
          </a:p>
        </p:txBody>
      </p:sp>
      <p:sp>
        <p:nvSpPr>
          <p:cNvPr id="2" name="Szöveg helye 2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4462463" cy="230505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</a:pPr>
            <a:r>
              <a:rPr lang="hu-HU" altLang="hu-HU" sz="2400" dirty="0" smtClean="0"/>
              <a:t>MONERIS modell EU által elfogadott (ICPDR fejlesztés) </a:t>
            </a:r>
          </a:p>
          <a:p>
            <a:pPr marL="285750" indent="-285750">
              <a:lnSpc>
                <a:spcPct val="90000"/>
              </a:lnSpc>
            </a:pPr>
            <a:r>
              <a:rPr lang="hu-HU" altLang="hu-HU" sz="2400" dirty="0" err="1" smtClean="0"/>
              <a:t>Ponszerű</a:t>
            </a:r>
            <a:r>
              <a:rPr lang="hu-HU" altLang="hu-HU" sz="2400" dirty="0" smtClean="0"/>
              <a:t> és diffúz terhelések / felszíni és felszín alatti transzport együttes elemzése</a:t>
            </a:r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2051050" y="3751263"/>
            <a:ext cx="1655763" cy="19431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8682" name="Oval 10"/>
          <p:cNvSpPr>
            <a:spLocks noChangeArrowheads="1"/>
          </p:cNvSpPr>
          <p:nvPr/>
        </p:nvSpPr>
        <p:spPr bwMode="auto">
          <a:xfrm rot="-1132129">
            <a:off x="5435600" y="2060575"/>
            <a:ext cx="3708400" cy="15462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53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07504" y="1435100"/>
            <a:ext cx="8712968" cy="516225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u-H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vízvagyon: a víz, a vizet adó ökoszisztéma és a hasznosítást szolgáló épített infrastruktúra együttese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VKI meghatározza a vízvagyon megőrzéséhez szükséges három alapvető feltételt, amelyeknek meg kell jelenniük a vízhasználók gazdasági döntéseiben: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Az épített Infrastruktúra megőrzése (VKI kifejezés: pénzügyi költség megtérülése)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vízkészlet ökológiai jellemzőinek megőrzése (VKI kifejezés: környezeti költség megtérülése)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vízkészletek mennyiségi megőrzése és készlet-használat a legnagyobb hozzáadott értéket adó tevékenységek számára (VKI kifejezés: készlet költség megtérülése)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célok megvalósításának terhe és az ország gazdasági lehetőségei közötti különbség feloldásának protokolljai (ún. mentességek, aránytalan költségek)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Halasztási lehetőségek (időbeni mentességek), alacsonyabb szintű célok, erősen módosított víztestek lehatárolása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Tervezési ciklusok 2015-ig, 2021-ig, 2027-ig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6860315" cy="86409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Víz Keretirányelv (VKI) Célja a vízvagyon megőrzése és hasznosítása</a:t>
            </a:r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893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-43608"/>
            <a:ext cx="6480720" cy="994172"/>
          </a:xfrm>
        </p:spPr>
        <p:txBody>
          <a:bodyPr>
            <a:normAutofit/>
          </a:bodyPr>
          <a:lstStyle/>
          <a:p>
            <a:r>
              <a:rPr lang="hu-HU" smtClean="0"/>
              <a:t>Diffúz terhelések kezelése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556792"/>
            <a:ext cx="8640960" cy="5125685"/>
          </a:xfrm>
        </p:spPr>
        <p:txBody>
          <a:bodyPr>
            <a:normAutofit fontScale="62500" lnSpcReduction="20000"/>
          </a:bodyPr>
          <a:lstStyle/>
          <a:p>
            <a:r>
              <a:rPr lang="hu-HU" dirty="0" smtClean="0"/>
              <a:t>ÚMVP tapasztalat: </a:t>
            </a:r>
          </a:p>
          <a:p>
            <a:pPr lvl="1"/>
            <a:r>
              <a:rPr lang="hu-HU" dirty="0" smtClean="0"/>
              <a:t>A tápanyagbevitel csökkenésével a felszíni vizek terhelésében érdemi hatás nem volt elérhető</a:t>
            </a:r>
          </a:p>
          <a:p>
            <a:pPr lvl="1"/>
            <a:r>
              <a:rPr lang="hu-HU" dirty="0" smtClean="0"/>
              <a:t>Művelési ág/mód változtatást célzó önkéntes  ÚMVP   intézkedések hatása mérsékelt volt</a:t>
            </a:r>
          </a:p>
          <a:p>
            <a:pPr lvl="1"/>
            <a:r>
              <a:rPr lang="hu-HU" dirty="0" smtClean="0"/>
              <a:t>A területi megoszlást tekintve a célprogramokba bevont területek </a:t>
            </a:r>
            <a:r>
              <a:rPr lang="hu-HU" b="1" dirty="0" smtClean="0"/>
              <a:t>23%-ának nem volt </a:t>
            </a:r>
            <a:r>
              <a:rPr lang="hu-HU" dirty="0" smtClean="0"/>
              <a:t>számszerűsíthető </a:t>
            </a:r>
            <a:r>
              <a:rPr lang="hu-HU" b="1" dirty="0" smtClean="0"/>
              <a:t>hatása a terhelés csökkentére</a:t>
            </a:r>
            <a:r>
              <a:rPr lang="hu-HU" dirty="0" smtClean="0"/>
              <a:t>. Mérsékelt hatást nagyjából a támogatást kapott területek 55%-a ért el, </a:t>
            </a:r>
            <a:r>
              <a:rPr lang="hu-HU" b="1" dirty="0" smtClean="0"/>
              <a:t>jelentős hatást</a:t>
            </a:r>
            <a:r>
              <a:rPr lang="hu-HU" dirty="0" smtClean="0"/>
              <a:t> az összes </a:t>
            </a:r>
            <a:r>
              <a:rPr lang="hu-HU" b="1" dirty="0" smtClean="0"/>
              <a:t>terület 19%-a ért el</a:t>
            </a:r>
            <a:r>
              <a:rPr lang="hu-HU" dirty="0" smtClean="0"/>
              <a:t>.</a:t>
            </a:r>
          </a:p>
          <a:p>
            <a:endParaRPr lang="hu-HU" dirty="0" smtClean="0"/>
          </a:p>
          <a:p>
            <a:r>
              <a:rPr lang="hu-HU" dirty="0" smtClean="0"/>
              <a:t>Konklúzió </a:t>
            </a:r>
            <a:r>
              <a:rPr lang="hu-HU" dirty="0"/>
              <a:t>1: A vizek terhelésének csökkentése nem elkerülhető</a:t>
            </a:r>
          </a:p>
          <a:p>
            <a:r>
              <a:rPr lang="hu-HU" dirty="0" smtClean="0"/>
              <a:t>Konklúzió 2: A transzport folyamatokra kell fókuszálni</a:t>
            </a:r>
          </a:p>
          <a:p>
            <a:endParaRPr lang="hu-HU" dirty="0" smtClean="0"/>
          </a:p>
          <a:p>
            <a:r>
              <a:rPr lang="hu-HU" dirty="0" smtClean="0"/>
              <a:t>Gazdálkodók és hatóságok együttműködésére van szükség az intézkedések prioritásának meghatározásában</a:t>
            </a:r>
          </a:p>
          <a:p>
            <a:pPr lvl="1"/>
            <a:r>
              <a:rPr lang="hu-HU" dirty="0" smtClean="0"/>
              <a:t>Mindkét fél számára alacsonyabb adminisztrációs költség</a:t>
            </a:r>
          </a:p>
          <a:p>
            <a:pPr lvl="1"/>
            <a:r>
              <a:rPr lang="hu-HU" dirty="0" smtClean="0"/>
              <a:t>Mindkét fél számára kiegészítő hasznok lehetősége</a:t>
            </a:r>
          </a:p>
          <a:p>
            <a:endParaRPr lang="hu-HU" dirty="0" smtClean="0"/>
          </a:p>
          <a:p>
            <a:endParaRPr lang="hu-HU" b="1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364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lehetséges intézkedések köre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55000" lnSpcReduction="20000"/>
          </a:bodyPr>
          <a:lstStyle/>
          <a:p>
            <a:r>
              <a:rPr lang="hu-HU" dirty="0" smtClean="0"/>
              <a:t>ÚMVP tapasztalat: Az </a:t>
            </a:r>
            <a:r>
              <a:rPr lang="hu-HU" dirty="0"/>
              <a:t>önkéntes vállalás (támogatás a VP keretében) nem </a:t>
            </a:r>
            <a:r>
              <a:rPr lang="hu-HU" dirty="0" smtClean="0"/>
              <a:t>vonzó</a:t>
            </a:r>
            <a:endParaRPr lang="hu-HU" dirty="0"/>
          </a:p>
          <a:p>
            <a:pPr lvl="1"/>
            <a:r>
              <a:rPr lang="hu-HU" dirty="0" smtClean="0"/>
              <a:t>Mindig van jobban fizető agrár-támogatási lehetőség</a:t>
            </a:r>
          </a:p>
          <a:p>
            <a:pPr lvl="1"/>
            <a:r>
              <a:rPr lang="hu-HU" dirty="0" smtClean="0"/>
              <a:t>de </a:t>
            </a:r>
            <a:r>
              <a:rPr lang="hu-HU" dirty="0"/>
              <a:t>folytatni </a:t>
            </a:r>
            <a:r>
              <a:rPr lang="hu-HU" dirty="0" smtClean="0"/>
              <a:t>kell.</a:t>
            </a:r>
            <a:endParaRPr lang="hu-HU" dirty="0"/>
          </a:p>
          <a:p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Megoldási </a:t>
            </a:r>
            <a:r>
              <a:rPr lang="hu-HU" dirty="0"/>
              <a:t>lehetőségek</a:t>
            </a:r>
            <a:r>
              <a:rPr lang="hu-HU" dirty="0" smtClean="0"/>
              <a:t>:</a:t>
            </a:r>
          </a:p>
          <a:p>
            <a:r>
              <a:rPr lang="hu-HU" dirty="0" smtClean="0"/>
              <a:t>Önkéntes </a:t>
            </a:r>
            <a:r>
              <a:rPr lang="hu-HU" dirty="0" smtClean="0"/>
              <a:t>megállapodások: </a:t>
            </a:r>
            <a:r>
              <a:rPr lang="hu-HU" dirty="0" smtClean="0"/>
              <a:t>A zöldítési kötelezettségek és a VP agrárkörnyezeti programjainak vízvédelmi szempontú kialakítása</a:t>
            </a:r>
          </a:p>
          <a:p>
            <a:pPr lvl="1"/>
            <a:r>
              <a:rPr lang="hu-HU" dirty="0" smtClean="0"/>
              <a:t>Tájszerkezeti szempontok a kialakításnál </a:t>
            </a:r>
          </a:p>
          <a:p>
            <a:pPr lvl="1"/>
            <a:r>
              <a:rPr lang="hu-HU" dirty="0" smtClean="0"/>
              <a:t>Jelentős szerep a szaktanácsadói hálózat számára a területi vízügyi szervezetekkel együttműködve </a:t>
            </a:r>
            <a:endParaRPr lang="hu-HU" dirty="0"/>
          </a:p>
          <a:p>
            <a:r>
              <a:rPr lang="hu-HU" dirty="0" smtClean="0"/>
              <a:t>Vízvédelmi szempontok formalizált érvényesítése a zöldítési feltételek között (nem a méret, hanem az elhelyezkedés szempontjából)</a:t>
            </a:r>
          </a:p>
          <a:p>
            <a:r>
              <a:rPr lang="hu-HU" dirty="0" smtClean="0"/>
              <a:t>A </a:t>
            </a:r>
            <a:r>
              <a:rPr lang="hu-HU" dirty="0"/>
              <a:t>vízelvezetési szolgáltatás árpolitikáján </a:t>
            </a:r>
            <a:r>
              <a:rPr lang="hu-HU" dirty="0" smtClean="0"/>
              <a:t>keresztül – összekapcsolva a belvíz probléma kezelésével </a:t>
            </a:r>
            <a:endParaRPr lang="hu-HU" dirty="0"/>
          </a:p>
          <a:p>
            <a:pPr lvl="1"/>
            <a:r>
              <a:rPr lang="hu-HU" dirty="0"/>
              <a:t>A közérdekű feladatok lehatárolása</a:t>
            </a:r>
          </a:p>
          <a:p>
            <a:pPr lvl="1"/>
            <a:r>
              <a:rPr lang="hu-HU" dirty="0"/>
              <a:t>Az összes használó bevonása a finanszírozásba</a:t>
            </a:r>
          </a:p>
          <a:p>
            <a:pPr lvl="1"/>
            <a:r>
              <a:rPr lang="hu-HU" dirty="0"/>
              <a:t>Differenciált árképzés az időzíthető vagy elkerülhető vízelvezetés </a:t>
            </a:r>
            <a:r>
              <a:rPr lang="hu-HU" dirty="0" smtClean="0"/>
              <a:t>esetében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49567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További lehetséges intézkedések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Az agrárpolitika és a vízpolitika eltérő megítélést alkalmaz</a:t>
            </a:r>
          </a:p>
          <a:p>
            <a:pPr lvl="1"/>
            <a:r>
              <a:rPr lang="hu-HU" dirty="0" smtClean="0"/>
              <a:t>Agrárpolitika – támogatás a célok érdekében</a:t>
            </a:r>
          </a:p>
          <a:p>
            <a:pPr lvl="1"/>
            <a:r>
              <a:rPr lang="hu-HU" dirty="0" smtClean="0"/>
              <a:t>Vízpolitika – terhelés és használat szempontú megközelítés</a:t>
            </a:r>
          </a:p>
          <a:p>
            <a:r>
              <a:rPr lang="hu-HU" dirty="0" smtClean="0"/>
              <a:t>A </a:t>
            </a:r>
            <a:r>
              <a:rPr lang="hu-HU" dirty="0"/>
              <a:t>terhelő / szennyező fizet elv alkalmazása </a:t>
            </a:r>
          </a:p>
          <a:p>
            <a:pPr lvl="1"/>
            <a:r>
              <a:rPr lang="hu-HU" dirty="0"/>
              <a:t>Vízterhelési díj meg nem gátolt diffúz terhelés esetén</a:t>
            </a:r>
          </a:p>
          <a:p>
            <a:pPr lvl="1"/>
            <a:r>
              <a:rPr lang="hu-HU" dirty="0"/>
              <a:t>Terület nagysága, terhelés nagysága a gazdálkodási napló alapján</a:t>
            </a:r>
          </a:p>
          <a:p>
            <a:pPr lvl="1"/>
            <a:r>
              <a:rPr lang="hu-HU" dirty="0"/>
              <a:t>Mentesség lehetősége ökológiai fókuszterületek és a vizek mentén vízvédelmi zónák megfelelő kialakítása esetén</a:t>
            </a:r>
          </a:p>
          <a:p>
            <a:r>
              <a:rPr lang="hu-HU" dirty="0"/>
              <a:t>Nemzetközi tapasztalat – termékdíj, műtrágya adó – nem lenne célravezető az alkalmazása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8547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0" y="1412776"/>
            <a:ext cx="8075240" cy="5308699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VGT víztest minősítése – általános környezeti állapotot tükröz: VKI kötelezettség, de közérdek is a komplex állapotjavítás – </a:t>
            </a:r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az alkalmazkodás elkerülhetetlen.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Az </a:t>
            </a:r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alkalmazkodás költséggel jár, ezért érdekellentétek forrása, de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hu-HU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otenciálisan </a:t>
            </a:r>
            <a:r>
              <a:rPr lang="hu-HU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közgazdasági szabályozó-eszközök járnak a legkisebb alkalmazkodás </a:t>
            </a:r>
            <a:r>
              <a:rPr lang="hu-HU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költséggel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Közgazdasági szabályozóeszközök hasznos eszközei a közös </a:t>
            </a:r>
            <a:r>
              <a:rPr lang="hu-H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megvalósítások érdekalapú </a:t>
            </a:r>
            <a:r>
              <a:rPr lang="hu-HU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összehangolásának</a:t>
            </a:r>
            <a:endParaRPr lang="hu-HU" sz="2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Az </a:t>
            </a:r>
            <a:r>
              <a:rPr lang="hu-HU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alkalmazkodás új lehetőségeket is megnyit az érintettek számára. </a:t>
            </a:r>
            <a:endParaRPr lang="hu-HU" sz="2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Agráriumon belüli agrár-ökológiai szolgáltatások nyújtása (a jó adottságú területek intenzívebb használata a rosszabb adottságúak kompenzálásával)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zöldítés, erózióvédelem olcsóbb megvalósítása,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hatékonyabb vízkészlet-gazdálkodás és belvíz kezelés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Pontszerű tápanyagterhelések kiváltását nyújtó területhasználati megoldások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Közjóléti szolgáltatások – élhető, addicionális gazdasági tevékenységekre alkalmas mikrokörnyezet és táj kialakítása. </a:t>
            </a:r>
            <a:endParaRPr lang="hu-HU" sz="2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Árvízkockázat és aszálykockázat csökkentését nyújtó szolgáltatások tájszerkezeti megoldásokkal</a:t>
            </a:r>
            <a:r>
              <a:rPr lang="hu-HU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>
            <a:normAutofit/>
          </a:bodyPr>
          <a:lstStyle/>
          <a:p>
            <a:r>
              <a:rPr lang="hu-HU" smtClean="0"/>
              <a:t>A közGazdasági szabályozó-eszközök alkalmazása nem öncélú</a:t>
            </a:r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588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z="2000" b="1" dirty="0" smtClean="0"/>
          </a:p>
          <a:p>
            <a:endParaRPr lang="hu-HU" sz="2000" b="1" dirty="0"/>
          </a:p>
          <a:p>
            <a:endParaRPr lang="hu-HU" sz="2000" b="1" dirty="0" smtClean="0"/>
          </a:p>
          <a:p>
            <a:r>
              <a:rPr lang="hu-HU" sz="2000" b="1" dirty="0" smtClean="0"/>
              <a:t>A </a:t>
            </a:r>
            <a:r>
              <a:rPr lang="hu-HU" sz="2000" b="1" dirty="0"/>
              <a:t>tervezési folyamatnak ebben a fázisában az egyeztetések célja a mezőgazdaság stratégiai céljaival összehangolható intézkedések kialakítása</a:t>
            </a:r>
            <a:r>
              <a:rPr lang="hu-HU" sz="2000" b="1" dirty="0" smtClean="0"/>
              <a:t>.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25476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71800" y="1412776"/>
            <a:ext cx="4419600" cy="1440160"/>
          </a:xfrm>
        </p:spPr>
        <p:txBody>
          <a:bodyPr/>
          <a:lstStyle/>
          <a:p>
            <a:r>
              <a:rPr lang="hu-HU" smtClean="0"/>
              <a:t>KÖSZÖNÖM </a:t>
            </a:r>
            <a:br>
              <a:rPr lang="hu-HU" smtClean="0"/>
            </a:br>
            <a:r>
              <a:rPr lang="hu-HU" smtClean="0"/>
              <a:t>A FIGYELMET!</a:t>
            </a:r>
            <a:endParaRPr lang="hu-H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70361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ovf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251520" y="1465263"/>
            <a:ext cx="8229600" cy="4691063"/>
          </a:xfrm>
        </p:spPr>
        <p:txBody>
          <a:bodyPr>
            <a:no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Biztosítani </a:t>
            </a:r>
            <a:r>
              <a:rPr lang="hu-H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kell, hogy a vízkivétel hatásos engedélyezés, mérés és ellenőrzés mellett </a:t>
            </a:r>
            <a:r>
              <a:rPr lang="hu-H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történjen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hu-H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vízhasználatok gazdasági elemzését végig kell vinni, beleértve a pontszerű </a:t>
            </a:r>
            <a:r>
              <a:rPr lang="hu-HU" sz="1800" dirty="0"/>
              <a:t>és</a:t>
            </a:r>
            <a:r>
              <a:rPr lang="hu-HU" sz="1800" dirty="0">
                <a:solidFill>
                  <a:srgbClr val="FF0000"/>
                </a:solidFill>
              </a:rPr>
              <a:t> diffúz szennyezések környezeti és erőforrás költségeinek számítását</a:t>
            </a:r>
            <a:r>
              <a:rPr lang="hu-H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is, hogy biztosítani lehessen a víz szolgáltatások megfelelő szintű költségmegtérülését.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FF0000"/>
                </a:solidFill>
              </a:rPr>
              <a:t>Biztosítani </a:t>
            </a:r>
            <a:r>
              <a:rPr lang="hu-HU" sz="1800" dirty="0">
                <a:solidFill>
                  <a:srgbClr val="FF0000"/>
                </a:solidFill>
              </a:rPr>
              <a:t>kell, hogy a 2. </a:t>
            </a:r>
            <a:r>
              <a:rPr lang="hu-HU" sz="1800" dirty="0" err="1">
                <a:solidFill>
                  <a:srgbClr val="FF0000"/>
                </a:solidFill>
              </a:rPr>
              <a:t>VGT-ben</a:t>
            </a:r>
            <a:r>
              <a:rPr lang="hu-HU" sz="1800" dirty="0">
                <a:solidFill>
                  <a:srgbClr val="FF0000"/>
                </a:solidFill>
              </a:rPr>
              <a:t> szükség szerint akár az egyes gazdák is kötelezhetőek legyenek a tápanyag terhelés és a </a:t>
            </a:r>
            <a:r>
              <a:rPr lang="hu-HU" sz="1800" dirty="0" smtClean="0">
                <a:solidFill>
                  <a:srgbClr val="FF0000"/>
                </a:solidFill>
              </a:rPr>
              <a:t>növényvédő-szerek </a:t>
            </a:r>
            <a:r>
              <a:rPr lang="hu-HU" sz="1800" dirty="0">
                <a:solidFill>
                  <a:srgbClr val="FF0000"/>
                </a:solidFill>
              </a:rPr>
              <a:t>diffúz kibocsátásainak csökkentésére a VKI célok elérése érdekében</a:t>
            </a:r>
            <a:endParaRPr lang="hu-HU" sz="1800" dirty="0" smtClean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800" dirty="0" smtClean="0"/>
              <a:t>Átgondolandó</a:t>
            </a:r>
            <a:r>
              <a:rPr lang="hu-HU" sz="1800" dirty="0"/>
              <a:t>, hogy</a:t>
            </a:r>
            <a:r>
              <a:rPr lang="hu-HU" sz="1800" dirty="0">
                <a:solidFill>
                  <a:srgbClr val="00B0F0"/>
                </a:solidFill>
              </a:rPr>
              <a:t> </a:t>
            </a:r>
            <a:r>
              <a:rPr lang="hu-HU" sz="1800" dirty="0">
                <a:solidFill>
                  <a:srgbClr val="FF0000"/>
                </a:solidFill>
              </a:rPr>
              <a:t>a mezőgazdasági vízárak hiánya </a:t>
            </a:r>
            <a:r>
              <a:rPr lang="hu-HU" sz="1800" dirty="0" smtClean="0">
                <a:solidFill>
                  <a:srgbClr val="FF0000"/>
                </a:solidFill>
              </a:rPr>
              <a:t>indokolt-e. Ezzel </a:t>
            </a:r>
            <a:r>
              <a:rPr lang="hu-HU" sz="1800" dirty="0">
                <a:solidFill>
                  <a:srgbClr val="FF0000"/>
                </a:solidFill>
              </a:rPr>
              <a:t>a témával foglalkozni szükséges a 2. </a:t>
            </a:r>
            <a:r>
              <a:rPr lang="hu-HU" sz="1800" dirty="0" err="1">
                <a:solidFill>
                  <a:srgbClr val="FF0000"/>
                </a:solidFill>
              </a:rPr>
              <a:t>VGT-ben</a:t>
            </a:r>
            <a:r>
              <a:rPr lang="hu-HU" sz="1800" dirty="0" smtClean="0">
                <a:solidFill>
                  <a:srgbClr val="FF0000"/>
                </a:solidFill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Meg </a:t>
            </a:r>
            <a:r>
              <a:rPr lang="hu-H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kell vizsgálni és előtérbe kell helyezni a zöld infrastruktúra használatát és/vagy a természetes vízvisszatartási lépéseket, </a:t>
            </a:r>
            <a:endParaRPr lang="hu-H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Megfelelő módszertant kell alkotni az „erősen módosított víztestek” kiválasztási folyamata számára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516499" cy="864096"/>
          </a:xfrm>
        </p:spPr>
        <p:txBody>
          <a:bodyPr>
            <a:normAutofit/>
          </a:bodyPr>
          <a:lstStyle/>
          <a:p>
            <a:r>
              <a:rPr lang="hu-HU" dirty="0"/>
              <a:t>a </a:t>
            </a:r>
            <a:r>
              <a:rPr lang="hu-HU" dirty="0" smtClean="0"/>
              <a:t>Bizottság</a:t>
            </a:r>
            <a:r>
              <a:rPr lang="hu-HU" dirty="0"/>
              <a:t> </a:t>
            </a:r>
            <a:r>
              <a:rPr lang="hu-HU" dirty="0" smtClean="0"/>
              <a:t>értékelése A </a:t>
            </a:r>
            <a:r>
              <a:rPr lang="hu-HU" dirty="0"/>
              <a:t>VGT </a:t>
            </a:r>
            <a:r>
              <a:rPr lang="hu-HU" dirty="0" smtClean="0"/>
              <a:t>1. köréről (2009)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5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7207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hu-HU" altLang="hu-HU" dirty="0" smtClean="0"/>
              <a:t>A VGT2 új eleme: Ex ante </a:t>
            </a:r>
            <a:r>
              <a:rPr lang="hu-HU" altLang="hu-HU" dirty="0" err="1" smtClean="0"/>
              <a:t>feltételEK</a:t>
            </a:r>
            <a:r>
              <a:rPr lang="hu-HU" altLang="hu-HU" dirty="0" smtClean="0"/>
              <a:t>  A VP és a KEHOP források felhasználására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idx="1"/>
          </p:nvPr>
        </p:nvSpPr>
        <p:spPr>
          <a:xfrm>
            <a:off x="251520" y="1747937"/>
            <a:ext cx="8712968" cy="4608413"/>
          </a:xfrm>
        </p:spPr>
        <p:txBody>
          <a:bodyPr>
            <a:normAutofit fontScale="77500" lnSpcReduction="20000"/>
          </a:bodyPr>
          <a:lstStyle/>
          <a:p>
            <a:r>
              <a:rPr lang="hu-HU" altLang="hu-HU" sz="2800" dirty="0" smtClean="0"/>
              <a:t>Ex-ante feltétel, A vízdíjpolitika ösztönözzön</a:t>
            </a:r>
          </a:p>
          <a:p>
            <a:pPr lvl="1"/>
            <a:r>
              <a:rPr lang="hu-HU" altLang="hu-HU" sz="2500" dirty="0" smtClean="0"/>
              <a:t>a vizek hatékony használatára</a:t>
            </a:r>
          </a:p>
          <a:p>
            <a:pPr lvl="1"/>
            <a:r>
              <a:rPr lang="hu-HU" altLang="hu-HU" sz="2500" dirty="0" smtClean="0"/>
              <a:t>a vízhasználatok megfelelő hozzájárulására a költségekhez, a költségmegtérülés biztosítására</a:t>
            </a:r>
          </a:p>
          <a:p>
            <a:pPr lvl="1"/>
            <a:r>
              <a:rPr lang="hu-HU" altLang="hu-HU" sz="2500" dirty="0" smtClean="0"/>
              <a:t>Szennyező fizet elv alkalmazása</a:t>
            </a:r>
            <a:endParaRPr lang="hu-HU" altLang="hu-HU" sz="2500" dirty="0"/>
          </a:p>
          <a:p>
            <a:pPr eaLnBrk="1" hangingPunct="1"/>
            <a:r>
              <a:rPr lang="hu-HU" altLang="hu-HU" sz="2800" dirty="0" smtClean="0"/>
              <a:t>Legalább az ERFA és KA által támogatott ágazatokra érvényes, kiemelt szerepe van a mezőgazdaságnak. </a:t>
            </a:r>
          </a:p>
          <a:p>
            <a:pPr lvl="1"/>
            <a:r>
              <a:rPr lang="hu-HU" sz="2500" dirty="0"/>
              <a:t>EMVA prioritási tengelyek: (2.) Versenyképesség fokozása…., (4) A mezőgazdaságtól és az erdészettől függő ökoszisztémák állapotának helyreállítása, megőrzése és javítása. </a:t>
            </a:r>
            <a:r>
              <a:rPr lang="hu-HU" sz="2500" dirty="0" smtClean="0"/>
              <a:t>(EMVA 60%-a)</a:t>
            </a:r>
            <a:endParaRPr lang="hu-HU" sz="2500" dirty="0"/>
          </a:p>
          <a:p>
            <a:pPr lvl="1"/>
            <a:r>
              <a:rPr lang="hu-HU" sz="2500" dirty="0"/>
              <a:t>KEHOP prioritási tengelyek: (1.) A Klímaváltozás hatásaihoz való alkalmazkodás, (2) A települési </a:t>
            </a:r>
            <a:r>
              <a:rPr lang="hu-HU" sz="2500" dirty="0" smtClean="0"/>
              <a:t>vízellátás</a:t>
            </a:r>
            <a:r>
              <a:rPr lang="hu-HU" sz="2500" dirty="0"/>
              <a:t>, szennyvízelvezetés- és tisztítás, szennyvízkezelés fejlesztése  </a:t>
            </a:r>
            <a:endParaRPr lang="hu-HU" sz="2500" dirty="0" smtClean="0"/>
          </a:p>
          <a:p>
            <a:r>
              <a:rPr lang="hu-HU" altLang="hu-HU" sz="2800" dirty="0"/>
              <a:t>1121/2014. (III. 6.) Korm. </a:t>
            </a:r>
            <a:r>
              <a:rPr lang="hu-HU" altLang="hu-HU" sz="2800" dirty="0" smtClean="0"/>
              <a:t>Határozat, </a:t>
            </a:r>
          </a:p>
          <a:p>
            <a:pPr lvl="1"/>
            <a:r>
              <a:rPr lang="hu-HU" altLang="hu-HU" sz="2400" dirty="0"/>
              <a:t>K</a:t>
            </a:r>
            <a:r>
              <a:rPr lang="hu-HU" altLang="hu-HU" sz="2400" dirty="0" smtClean="0"/>
              <a:t>oncepció a kormány számára: 2015. december 22. </a:t>
            </a:r>
          </a:p>
          <a:p>
            <a:pPr lvl="1"/>
            <a:r>
              <a:rPr lang="hu-HU" altLang="hu-HU" sz="2400" dirty="0" smtClean="0"/>
              <a:t>Hatálybaléptetés: 2016. július 1.</a:t>
            </a:r>
            <a:endParaRPr lang="hu-HU" altLang="hu-HU" sz="2400" dirty="0"/>
          </a:p>
          <a:p>
            <a:endParaRPr lang="hu-HU" sz="2900" dirty="0"/>
          </a:p>
          <a:p>
            <a:pPr marL="0" indent="0" eaLnBrk="1" hangingPunct="1">
              <a:buNone/>
            </a:pPr>
            <a:endParaRPr lang="hu-HU" altLang="hu-HU" sz="2500" dirty="0"/>
          </a:p>
        </p:txBody>
      </p:sp>
      <p:sp>
        <p:nvSpPr>
          <p:cNvPr id="4100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B8455-B6F8-4B05-A5C6-255131207B1F}" type="slidenum">
              <a:rPr lang="hu-HU"/>
              <a:pPr>
                <a:defRPr/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736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85180"/>
            <a:ext cx="5492163" cy="93610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területi vízgazdálkodás és a mezőgazdaság szempontjából releváns VKI elemek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62500" lnSpcReduction="20000"/>
          </a:bodyPr>
          <a:lstStyle/>
          <a:p>
            <a:r>
              <a:rPr lang="hu-HU" dirty="0" smtClean="0"/>
              <a:t>Mezőgazdasági vízszolgáltatás</a:t>
            </a:r>
          </a:p>
          <a:p>
            <a:pPr lvl="1"/>
            <a:r>
              <a:rPr lang="hu-HU" dirty="0" smtClean="0"/>
              <a:t>Pénzügyi költségmegtérülés (infrastruktúra fenntartása, működési költségek fedezete)</a:t>
            </a:r>
          </a:p>
          <a:p>
            <a:r>
              <a:rPr lang="hu-HU" dirty="0" smtClean="0"/>
              <a:t>Felszíni vízkészlet elosztása</a:t>
            </a:r>
          </a:p>
          <a:p>
            <a:pPr lvl="1"/>
            <a:r>
              <a:rPr lang="hu-HU" dirty="0" smtClean="0"/>
              <a:t>Erőforrás költségek megtérülése</a:t>
            </a:r>
          </a:p>
          <a:p>
            <a:r>
              <a:rPr lang="hu-HU" dirty="0" smtClean="0"/>
              <a:t>Diffúz szennyezés</a:t>
            </a:r>
          </a:p>
          <a:p>
            <a:pPr lvl="1"/>
            <a:r>
              <a:rPr lang="hu-HU" dirty="0" smtClean="0"/>
              <a:t>Szennyező fizet elv érvényesítése</a:t>
            </a:r>
          </a:p>
          <a:p>
            <a:pPr lvl="1"/>
            <a:r>
              <a:rPr lang="hu-HU" dirty="0" smtClean="0"/>
              <a:t>Víztestek jó ökológiai állapotának elérését akadályozó terhelés</a:t>
            </a:r>
          </a:p>
          <a:p>
            <a:r>
              <a:rPr lang="hu-HU" dirty="0" smtClean="0"/>
              <a:t>Belvíz elvezetés</a:t>
            </a:r>
          </a:p>
          <a:p>
            <a:pPr lvl="1"/>
            <a:r>
              <a:rPr lang="hu-HU" dirty="0" smtClean="0"/>
              <a:t>Víztestekre jelentős terheléssel járó vízhasználat, ahol indokolt lehet ösztönző árazás alkalmazása, vagy bizonyítani kell, hogy alkalmazásra kerül az ösztönző árazással egyenértékű alkalmazkodást kiváltó intézkedés</a:t>
            </a:r>
          </a:p>
          <a:p>
            <a:r>
              <a:rPr lang="hu-HU" dirty="0" smtClean="0"/>
              <a:t>A vízfolyás arculata – </a:t>
            </a:r>
            <a:r>
              <a:rPr lang="hu-HU" dirty="0" err="1" smtClean="0"/>
              <a:t>hidromorfológiai</a:t>
            </a:r>
            <a:r>
              <a:rPr lang="hu-HU" dirty="0" smtClean="0"/>
              <a:t> problémák – jelentősen átalakított természetes víztestek esetén</a:t>
            </a:r>
          </a:p>
          <a:p>
            <a:pPr lvl="1"/>
            <a:r>
              <a:rPr lang="hu-HU" dirty="0" smtClean="0"/>
              <a:t>Jó ökológiai állapot elérését akadályozó igénybevétel (lefolyási kapacitás kiépítettség)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298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>
                <a:solidFill>
                  <a:srgbClr val="00B0F0"/>
                </a:solidFill>
              </a:rPr>
              <a:t>Mezőgazdasági vízszolgáltatás</a:t>
            </a:r>
          </a:p>
          <a:p>
            <a:r>
              <a:rPr lang="hu-HU" sz="2400" dirty="0" smtClean="0"/>
              <a:t>Vízkészlet-gazdálkodás</a:t>
            </a:r>
          </a:p>
          <a:p>
            <a:r>
              <a:rPr lang="hu-HU" sz="2400" dirty="0" smtClean="0"/>
              <a:t>Diffúz terhelés</a:t>
            </a:r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endParaRPr lang="hu-HU" sz="24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264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/>
          </p:nvPr>
        </p:nvSpPr>
        <p:spPr>
          <a:xfrm>
            <a:off x="0" y="3175"/>
            <a:ext cx="8229600" cy="11398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hu-HU" altLang="hu-HU" dirty="0" smtClean="0"/>
              <a:t>Költségmegtérülés a mezőgazdasági vízszolgáltatásnál</a:t>
            </a:r>
          </a:p>
        </p:txBody>
      </p:sp>
      <p:sp>
        <p:nvSpPr>
          <p:cNvPr id="21507" name="Tartalom helye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965700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2400" dirty="0" smtClean="0"/>
              <a:t>A mezőgazdasági vízszolgáltatás költségmegtérülési mutatói:</a:t>
            </a:r>
          </a:p>
          <a:p>
            <a:pPr lvl="1"/>
            <a:r>
              <a:rPr lang="hu-HU" altLang="hu-HU" sz="2000" dirty="0" smtClean="0"/>
              <a:t>2012-ben 78%, 2013-ban 115%. </a:t>
            </a:r>
          </a:p>
          <a:p>
            <a:pPr lvl="1"/>
            <a:r>
              <a:rPr lang="hu-HU" altLang="hu-HU" sz="2000" dirty="0" smtClean="0"/>
              <a:t>A közvetlenül felmerülő költségeket a szolgáltatásból származó díjbevétel mindkét évben fedezte. </a:t>
            </a:r>
          </a:p>
          <a:p>
            <a:pPr lvl="1"/>
            <a:r>
              <a:rPr lang="hu-HU" altLang="hu-HU" sz="2000" dirty="0" smtClean="0"/>
              <a:t>A változást a szolgáltatás költségei között szereplő általános vízügyi igazgatási költségeknek az időjárás függvényében hullámzó nagysága okozza. </a:t>
            </a:r>
          </a:p>
          <a:p>
            <a:pPr eaLnBrk="1" hangingPunct="1"/>
            <a:r>
              <a:rPr lang="hu-HU" altLang="hu-HU" sz="2400" dirty="0" smtClean="0"/>
              <a:t>A mg. nem fizet 2005-től </a:t>
            </a:r>
            <a:r>
              <a:rPr lang="hu-HU" altLang="hu-HU" sz="2400" dirty="0" err="1" smtClean="0"/>
              <a:t>VKJ-t</a:t>
            </a:r>
            <a:r>
              <a:rPr lang="hu-HU" altLang="hu-HU" sz="2400" dirty="0" smtClean="0"/>
              <a:t> és 2014-től már szolgáltatási díjat sem, ami ellentétes a </a:t>
            </a:r>
            <a:r>
              <a:rPr lang="hu-HU" altLang="hu-HU" sz="2400" dirty="0" err="1" smtClean="0"/>
              <a:t>VKI-val</a:t>
            </a:r>
            <a:r>
              <a:rPr lang="hu-HU" altLang="hu-HU" sz="2400" dirty="0" smtClean="0"/>
              <a:t> és veszélyezteti az EU-s források felhasználhatóságát (Ex ante feltétel).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4F42D-E203-4A18-8E24-518A9167B04B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126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VKJ terhelése a Mezőgazdaságban 2013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3322712" cy="4525963"/>
          </a:xfrm>
        </p:spPr>
        <p:txBody>
          <a:bodyPr>
            <a:normAutofit/>
          </a:bodyPr>
          <a:lstStyle/>
          <a:p>
            <a:r>
              <a:rPr lang="hu-HU" sz="2000" dirty="0" smtClean="0"/>
              <a:t>Vízkészlet járulék jelenleg a nem felszíni vízkészletek után</a:t>
            </a:r>
          </a:p>
          <a:p>
            <a:r>
              <a:rPr lang="hu-HU" sz="2000" dirty="0" smtClean="0"/>
              <a:t>Felhasználási aránynál alacsonyabb befizetési arány</a:t>
            </a:r>
          </a:p>
          <a:p>
            <a:r>
              <a:rPr lang="hu-HU" sz="2000" dirty="0" smtClean="0"/>
              <a:t>A VKJ súlya nagy az ágazat </a:t>
            </a:r>
            <a:r>
              <a:rPr lang="hu-HU" sz="2000" dirty="0" err="1" smtClean="0"/>
              <a:t>hozzáadottértékéhez</a:t>
            </a:r>
            <a:r>
              <a:rPr lang="hu-HU" sz="2000" dirty="0" smtClean="0"/>
              <a:t> képest.</a:t>
            </a:r>
            <a:endParaRPr lang="hu-HU" sz="20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028" y="1084988"/>
            <a:ext cx="5132392" cy="570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öntöző és halászati célú VKJ hatása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237953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Öntözési cél, korábbi díjtétel – csekély terhelés növekedés</a:t>
            </a:r>
          </a:p>
          <a:p>
            <a:r>
              <a:rPr lang="hu-HU" dirty="0" smtClean="0"/>
              <a:t>Halászati cél, korábbi és csökkentett díjtétel is – számottevő növekedés, ágazati összehasonlításban magas terhelés.</a:t>
            </a:r>
          </a:p>
          <a:p>
            <a:pPr lvl="1"/>
            <a:r>
              <a:rPr lang="hu-HU" dirty="0" smtClean="0"/>
              <a:t>0Ft/m3 közeli kedvezményes díjtétel bevezetése lehet a megoldás a vízzel bőven ellátott időszakban kivett mennyiség után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8" y="3344417"/>
            <a:ext cx="8922937" cy="185068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145" y="5301208"/>
            <a:ext cx="4667148" cy="142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</TotalTime>
  <Words>1668</Words>
  <Application>Microsoft Office PowerPoint</Application>
  <PresentationFormat>Diavetítés a képernyőre (4:3 oldalarány)</PresentationFormat>
  <Paragraphs>206</Paragraphs>
  <Slides>25</Slides>
  <Notes>3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9" baseType="lpstr">
      <vt:lpstr>Arial</vt:lpstr>
      <vt:lpstr>Calibri</vt:lpstr>
      <vt:lpstr>Office-téma</vt:lpstr>
      <vt:lpstr>Chart</vt:lpstr>
      <vt:lpstr>A vízgyűjtő-gazdálkodási tervezés mezőgazdasággal, erdészettel, halgazdálkodással kapcsolatos eredményei, az intézkedések programja - Vizek mennyiség védelme, vízhasznosítás, belvízgazdálkodás   ORSZÁGOS FÓRUM - 2015 szeptember 2.  Az agráriumot érintő vízárpolitikai és egyéb gazdaság-szabályozási javaslatok  Ungvári Gábor, Rákosi Judit</vt:lpstr>
      <vt:lpstr>A Víz Keretirányelv (VKI) Célja a vízvagyon megőrzése és hasznosítása</vt:lpstr>
      <vt:lpstr>a Bizottság értékelése A VGT 1. köréről (2009)</vt:lpstr>
      <vt:lpstr>A VGT2 új eleme: Ex ante feltételEK  A VP és a KEHOP források felhasználására</vt:lpstr>
      <vt:lpstr>A területi vízgazdálkodás és a mezőgazdaság szempontjából releváns VKI elemek</vt:lpstr>
      <vt:lpstr>PowerPoint bemutató</vt:lpstr>
      <vt:lpstr>Költségmegtérülés a mezőgazdasági vízszolgáltatásnál</vt:lpstr>
      <vt:lpstr>VKJ terhelése a Mezőgazdaságban 2013</vt:lpstr>
      <vt:lpstr>Az öntöző és halászati célú VKJ hatása</vt:lpstr>
      <vt:lpstr>Az öntözési díj megfizethetősége VKJ nélkül</vt:lpstr>
      <vt:lpstr>A VKJ és A Vízszolgáltatás Díjának együttes Hatása </vt:lpstr>
      <vt:lpstr>Javaslat a Mezőgazdasági vízszolgáltatás díjpolitikájára</vt:lpstr>
      <vt:lpstr>Az előadás témái</vt:lpstr>
      <vt:lpstr>VÍZKIVÉTELEK ÉRTÉKELÉSE</vt:lpstr>
      <vt:lpstr>VÍZKIVÉTELEK és KÉSZLETEK ÉRTÉKELÉSE</vt:lpstr>
      <vt:lpstr>A felszíni Készletek hasznosításának javítása </vt:lpstr>
      <vt:lpstr>Felszíni készletek szezonálisan kiegyenlítettebb használata</vt:lpstr>
      <vt:lpstr>Az előadás témái</vt:lpstr>
      <vt:lpstr>Tápanyagterhelés hatáselemzése modellezéssel</vt:lpstr>
      <vt:lpstr>Diffúz terhelések kezelése</vt:lpstr>
      <vt:lpstr>A lehetséges intézkedések köre</vt:lpstr>
      <vt:lpstr>További lehetséges intézkedések</vt:lpstr>
      <vt:lpstr>A közGazdasági szabályozó-eszközök alkalmazása nem öncélú</vt:lpstr>
      <vt:lpstr>PowerPoint bemutató</vt:lpstr>
      <vt:lpstr>KÖSZÖNÖM  A FIGYELMET!</vt:lpstr>
    </vt:vector>
  </TitlesOfParts>
  <Company>novak.adam@gmail.com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Ungvári Gábor</cp:lastModifiedBy>
  <cp:revision>81</cp:revision>
  <dcterms:created xsi:type="dcterms:W3CDTF">2014-03-03T11:13:53Z</dcterms:created>
  <dcterms:modified xsi:type="dcterms:W3CDTF">2015-09-02T09:45:27Z</dcterms:modified>
</cp:coreProperties>
</file>